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0" r:id="rId2"/>
    <p:sldId id="271" r:id="rId3"/>
    <p:sldId id="272" r:id="rId4"/>
    <p:sldId id="273" r:id="rId5"/>
    <p:sldId id="274" r:id="rId6"/>
    <p:sldId id="275" r:id="rId7"/>
    <p:sldId id="276" r:id="rId8"/>
    <p:sldId id="256" r:id="rId9"/>
    <p:sldId id="277" r:id="rId10"/>
    <p:sldId id="278" r:id="rId11"/>
    <p:sldId id="279" r:id="rId12"/>
    <p:sldId id="280" r:id="rId13"/>
    <p:sldId id="257" r:id="rId14"/>
    <p:sldId id="258" r:id="rId15"/>
    <p:sldId id="281" r:id="rId16"/>
    <p:sldId id="282" r:id="rId17"/>
    <p:sldId id="283" r:id="rId18"/>
    <p:sldId id="261" r:id="rId19"/>
    <p:sldId id="284" r:id="rId20"/>
    <p:sldId id="259" r:id="rId21"/>
    <p:sldId id="260" r:id="rId22"/>
    <p:sldId id="285" r:id="rId23"/>
    <p:sldId id="267" r:id="rId24"/>
    <p:sldId id="264" r:id="rId25"/>
    <p:sldId id="265" r:id="rId26"/>
    <p:sldId id="266" r:id="rId27"/>
    <p:sldId id="263" r:id="rId28"/>
    <p:sldId id="26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02BD3-402C-442B-B7A3-853F2CD77C83}" type="datetimeFigureOut">
              <a:rPr lang="en-GB" smtClean="0"/>
              <a:t>06/11/2014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2F47C-2747-4192-8DEE-01FFF2FE269A}" type="slidenum">
              <a:rPr lang="en-GB" smtClean="0"/>
              <a:t>‹#›</a:t>
            </a:fld>
            <a:endParaRPr lang="en-GB"/>
          </a:p>
        </p:txBody>
      </p:sp>
    </p:spTree>
    <p:extLst>
      <p:ext uri="{BB962C8B-B14F-4D97-AF65-F5344CB8AC3E}">
        <p14:creationId xmlns:p14="http://schemas.microsoft.com/office/powerpoint/2010/main" val="52295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ome.ox.ac.u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Vera was educated at home by a governess and then at a boarding school in Kingswood, where one of the teachers introduced her to the ideas of Dorothea Beale and Emily Davies. Vera wanted to go to university but her father believed that the main role of education was to prepare women for marriage. In 1912 she attended a course of Oxford University extension lectures given by the historian John Marriott. Despite the objections of her father, </a:t>
            </a:r>
            <a:r>
              <a:rPr lang="en-GB" dirty="0" err="1" smtClean="0"/>
              <a:t>Brittain</a:t>
            </a:r>
            <a:r>
              <a:rPr lang="en-GB" dirty="0" smtClean="0"/>
              <a:t> set about qualifying herself for admission to one of the recently established women's colleges.</a:t>
            </a:r>
            <a:endParaRPr lang="en-GB" dirty="0"/>
          </a:p>
        </p:txBody>
      </p:sp>
      <p:sp>
        <p:nvSpPr>
          <p:cNvPr id="4" name="Slide Number Placeholder 3"/>
          <p:cNvSpPr>
            <a:spLocks noGrp="1"/>
          </p:cNvSpPr>
          <p:nvPr>
            <p:ph type="sldNum" sz="quarter" idx="10"/>
          </p:nvPr>
        </p:nvSpPr>
        <p:spPr/>
        <p:txBody>
          <a:bodyPr/>
          <a:lstStyle/>
          <a:p>
            <a:fld id="{09C2F47C-2747-4192-8DEE-01FFF2FE269A}" type="slidenum">
              <a:rPr lang="en-GB" smtClean="0"/>
              <a:t>2</a:t>
            </a:fld>
            <a:endParaRPr lang="en-GB"/>
          </a:p>
        </p:txBody>
      </p:sp>
    </p:spTree>
    <p:extLst>
      <p:ext uri="{BB962C8B-B14F-4D97-AF65-F5344CB8AC3E}">
        <p14:creationId xmlns:p14="http://schemas.microsoft.com/office/powerpoint/2010/main" val="226157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November 1917 Edward </a:t>
            </a:r>
            <a:r>
              <a:rPr lang="en-GB" dirty="0" err="1" smtClean="0"/>
              <a:t>Brittain</a:t>
            </a:r>
            <a:r>
              <a:rPr lang="en-GB" dirty="0" smtClean="0"/>
              <a:t> and the 11th Sherwood Foresters were posted to the Italian Front in the Alps above Vicenza. On 15th June, 1918, the Austrian Army launched a surprise attack with a heavy bombardment of the British front-line along the bottom of the San </a:t>
            </a:r>
            <a:r>
              <a:rPr lang="en-GB" dirty="0" err="1" smtClean="0"/>
              <a:t>Sisto</a:t>
            </a:r>
            <a:r>
              <a:rPr lang="en-GB" dirty="0" smtClean="0"/>
              <a:t> Ridge. Edward </a:t>
            </a:r>
            <a:r>
              <a:rPr lang="en-GB" dirty="0" err="1" smtClean="0"/>
              <a:t>Brittain</a:t>
            </a:r>
            <a:r>
              <a:rPr lang="en-GB" dirty="0" smtClean="0"/>
              <a:t> led his men in a counter-offensive and had regained the lost positions, but soon afterwards, he was shot through the head by a sniper and had died instantaneously.  </a:t>
            </a:r>
            <a:endParaRPr lang="en-GB" dirty="0"/>
          </a:p>
        </p:txBody>
      </p:sp>
      <p:sp>
        <p:nvSpPr>
          <p:cNvPr id="4" name="Slide Number Placeholder 3"/>
          <p:cNvSpPr>
            <a:spLocks noGrp="1"/>
          </p:cNvSpPr>
          <p:nvPr>
            <p:ph type="sldNum" sz="quarter" idx="10"/>
          </p:nvPr>
        </p:nvSpPr>
        <p:spPr/>
        <p:txBody>
          <a:bodyPr/>
          <a:lstStyle/>
          <a:p>
            <a:fld id="{09C2F47C-2747-4192-8DEE-01FFF2FE269A}" type="slidenum">
              <a:rPr lang="en-GB" smtClean="0"/>
              <a:t>20</a:t>
            </a:fld>
            <a:endParaRPr lang="en-GB"/>
          </a:p>
        </p:txBody>
      </p:sp>
    </p:spTree>
    <p:extLst>
      <p:ext uri="{BB962C8B-B14F-4D97-AF65-F5344CB8AC3E}">
        <p14:creationId xmlns:p14="http://schemas.microsoft.com/office/powerpoint/2010/main" val="288165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1913, her brother, Edward </a:t>
            </a:r>
            <a:r>
              <a:rPr lang="en-GB" dirty="0" err="1" smtClean="0"/>
              <a:t>Brittain</a:t>
            </a:r>
            <a:r>
              <a:rPr lang="en-GB" dirty="0" smtClean="0"/>
              <a:t>, introduced Vera to Roland Leighton, one of his friends from </a:t>
            </a:r>
            <a:r>
              <a:rPr lang="en-GB" dirty="0" err="1" smtClean="0"/>
              <a:t>Uppingham</a:t>
            </a:r>
            <a:r>
              <a:rPr lang="en-GB" dirty="0" smtClean="0"/>
              <a:t> School. Leighton, who had just won a place Merton College at Oxford University, encouraged her to go to university and in 1914 her father relented and Vera was allowed to go to Somerville College. He gave her a copy of Olive Schreiner's The Story of an African Farm. Roland told her that the main character, </a:t>
            </a:r>
            <a:r>
              <a:rPr lang="en-GB" dirty="0" err="1" smtClean="0"/>
              <a:t>Lyndall</a:t>
            </a:r>
            <a:r>
              <a:rPr lang="en-GB" dirty="0" smtClean="0"/>
              <a:t>, reminded him of her. Vera replied in a letter dated 3rd May 1914: "I think I am a little like </a:t>
            </a:r>
            <a:r>
              <a:rPr lang="en-GB" dirty="0" err="1" smtClean="0"/>
              <a:t>Lyndall</a:t>
            </a:r>
            <a:r>
              <a:rPr lang="en-GB" dirty="0" smtClean="0"/>
              <a:t>, and would probably be more so in her circumstances, uncovered by the thin veneer of polite social intercourse." Vera wrote in her diary that "he (Roland) seems even in a short acquaintance to share both my faults and my talents and my ideas in a way that I have never found anyone else to yet."</a:t>
            </a:r>
            <a:endParaRPr lang="en-GB" dirty="0"/>
          </a:p>
        </p:txBody>
      </p:sp>
      <p:sp>
        <p:nvSpPr>
          <p:cNvPr id="4" name="Slide Number Placeholder 3"/>
          <p:cNvSpPr>
            <a:spLocks noGrp="1"/>
          </p:cNvSpPr>
          <p:nvPr>
            <p:ph type="sldNum" sz="quarter" idx="10"/>
          </p:nvPr>
        </p:nvSpPr>
        <p:spPr/>
        <p:txBody>
          <a:bodyPr/>
          <a:lstStyle/>
          <a:p>
            <a:fld id="{09C2F47C-2747-4192-8DEE-01FFF2FE269A}" type="slidenum">
              <a:rPr lang="en-GB" smtClean="0"/>
              <a:t>3</a:t>
            </a:fld>
            <a:endParaRPr lang="en-GB"/>
          </a:p>
        </p:txBody>
      </p:sp>
    </p:spTree>
    <p:extLst>
      <p:ext uri="{BB962C8B-B14F-4D97-AF65-F5344CB8AC3E}">
        <p14:creationId xmlns:p14="http://schemas.microsoft.com/office/powerpoint/2010/main" val="203887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outbreak of the First World War Roland and Edward, together with their close friend Victor Richardson, immediately applied for commissions in the British Army. </a:t>
            </a:r>
            <a:endParaRPr lang="en-GB" dirty="0"/>
          </a:p>
        </p:txBody>
      </p:sp>
      <p:sp>
        <p:nvSpPr>
          <p:cNvPr id="4" name="Slide Number Placeholder 3"/>
          <p:cNvSpPr>
            <a:spLocks noGrp="1"/>
          </p:cNvSpPr>
          <p:nvPr>
            <p:ph type="sldNum" sz="quarter" idx="10"/>
          </p:nvPr>
        </p:nvSpPr>
        <p:spPr/>
        <p:txBody>
          <a:bodyPr/>
          <a:lstStyle/>
          <a:p>
            <a:fld id="{09C2F47C-2747-4192-8DEE-01FFF2FE269A}" type="slidenum">
              <a:rPr lang="en-GB" smtClean="0"/>
              <a:t>5</a:t>
            </a:fld>
            <a:endParaRPr lang="en-GB"/>
          </a:p>
        </p:txBody>
      </p:sp>
    </p:spTree>
    <p:extLst>
      <p:ext uri="{BB962C8B-B14F-4D97-AF65-F5344CB8AC3E}">
        <p14:creationId xmlns:p14="http://schemas.microsoft.com/office/powerpoint/2010/main" val="131552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the end of her first year at </a:t>
            </a:r>
            <a:r>
              <a:rPr lang="en-GB" dirty="0" smtClean="0">
                <a:hlinkClick r:id="rId3"/>
              </a:rPr>
              <a:t>Somerville College</a:t>
            </a:r>
            <a:r>
              <a:rPr lang="en-GB" dirty="0" smtClean="0"/>
              <a:t> she decided it was her duty to abandon her academic career to serve her country. During the summer of 1915 she worked at the Devonshire Hospital in Buxton, as a nursing assistant, tending wounded soldiers. On 28th June 1915 she wrote to Roland pointing out: "I can honestly say I love nursing, even after only two days. It is surprising how things that would be horrid or dull if one had to do them at home quite cease to be so when one is in hospital. Even dusting a ward is an inspiration. It does not make me half so tired as I thought it would either... The majority of cases are those of people who have got rheumatism resulting from wounds. Very few come straight from the trenches, it is too far, but go to another hospital first. One man in my ward had six operations before coming and is still almost helpless."</a:t>
            </a:r>
            <a:endParaRPr lang="en-GB" dirty="0"/>
          </a:p>
        </p:txBody>
      </p:sp>
      <p:sp>
        <p:nvSpPr>
          <p:cNvPr id="4" name="Slide Number Placeholder 3"/>
          <p:cNvSpPr>
            <a:spLocks noGrp="1"/>
          </p:cNvSpPr>
          <p:nvPr>
            <p:ph type="sldNum" sz="quarter" idx="10"/>
          </p:nvPr>
        </p:nvSpPr>
        <p:spPr/>
        <p:txBody>
          <a:bodyPr/>
          <a:lstStyle/>
          <a:p>
            <a:fld id="{09C2F47C-2747-4192-8DEE-01FFF2FE269A}" type="slidenum">
              <a:rPr lang="en-GB" smtClean="0"/>
              <a:t>8</a:t>
            </a:fld>
            <a:endParaRPr lang="en-GB"/>
          </a:p>
        </p:txBody>
      </p:sp>
    </p:spTree>
    <p:extLst>
      <p:ext uri="{BB962C8B-B14F-4D97-AF65-F5344CB8AC3E}">
        <p14:creationId xmlns:p14="http://schemas.microsoft.com/office/powerpoint/2010/main" val="251278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Vera applied to join the Voluntary Aid Detachment (VAD) as a nurse and in November 1915 was posted to the First London General Hospital at Camberwell. </a:t>
            </a:r>
            <a:endParaRPr lang="en-GB" dirty="0"/>
          </a:p>
        </p:txBody>
      </p:sp>
      <p:sp>
        <p:nvSpPr>
          <p:cNvPr id="4" name="Slide Number Placeholder 3"/>
          <p:cNvSpPr>
            <a:spLocks noGrp="1"/>
          </p:cNvSpPr>
          <p:nvPr>
            <p:ph type="sldNum" sz="quarter" idx="10"/>
          </p:nvPr>
        </p:nvSpPr>
        <p:spPr/>
        <p:txBody>
          <a:bodyPr/>
          <a:lstStyle/>
          <a:p>
            <a:fld id="{09C2F47C-2747-4192-8DEE-01FFF2FE269A}" type="slidenum">
              <a:rPr lang="en-GB" smtClean="0"/>
              <a:t>9</a:t>
            </a:fld>
            <a:endParaRPr lang="en-GB"/>
          </a:p>
        </p:txBody>
      </p:sp>
    </p:spTree>
    <p:extLst>
      <p:ext uri="{BB962C8B-B14F-4D97-AF65-F5344CB8AC3E}">
        <p14:creationId xmlns:p14="http://schemas.microsoft.com/office/powerpoint/2010/main" val="275188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Vera applied to join the Voluntary Aid Detachment (VAD) as a nurse and in November 1915 was posted to the First London General Hospital at Camberwell. Vera found this a traumatic experience. On 7th November 1915 she wrote to Roland Leighton: "I have only one wish in life now and that is for the ending of the war. I wonder how much really all you have seen and done has changed you. Personally, after seeing some of the dreadful things I have to see here, I feel I shall never be the same person again, and wonder if, when the war does end, I shall have forgotten how to laugh... One day last week I came away from a really terrible amputation dressing I had been assisting at - it was the first after the operation - with my hands covered with blood and my mind full of a passionate fury at the wickedness of war, and I wished I had never been born."</a:t>
            </a:r>
          </a:p>
          <a:p>
            <a:endParaRPr lang="en-GB" dirty="0" smtClean="0"/>
          </a:p>
          <a:p>
            <a:r>
              <a:rPr lang="en-GB" dirty="0" smtClean="0"/>
              <a:t>She found dealing with the parents of wounded soldiers particularly difficult: "Today is visiting day, and the parents of a boy of 20 who looks and behaves like 16 are coming all the way from South Wales to see him. He has lost one eye, had his head trepanned and has fourteen other wounds, and they haven't seen him since he went to the front. He is the most battered little object you ever saw. I dread watching them see him for the first time."</a:t>
            </a:r>
          </a:p>
          <a:p>
            <a:endParaRPr lang="en-GB" dirty="0"/>
          </a:p>
        </p:txBody>
      </p:sp>
      <p:sp>
        <p:nvSpPr>
          <p:cNvPr id="4" name="Slide Number Placeholder 3"/>
          <p:cNvSpPr>
            <a:spLocks noGrp="1"/>
          </p:cNvSpPr>
          <p:nvPr>
            <p:ph type="sldNum" sz="quarter" idx="10"/>
          </p:nvPr>
        </p:nvSpPr>
        <p:spPr/>
        <p:txBody>
          <a:bodyPr/>
          <a:lstStyle/>
          <a:p>
            <a:fld id="{09C2F47C-2747-4192-8DEE-01FFF2FE269A}" type="slidenum">
              <a:rPr lang="en-GB" smtClean="0"/>
              <a:t>10</a:t>
            </a:fld>
            <a:endParaRPr lang="en-GB"/>
          </a:p>
        </p:txBody>
      </p:sp>
    </p:spTree>
    <p:extLst>
      <p:ext uri="{BB962C8B-B14F-4D97-AF65-F5344CB8AC3E}">
        <p14:creationId xmlns:p14="http://schemas.microsoft.com/office/powerpoint/2010/main" val="130420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night of 22nd December 1915 he was ordered to repair the barbed wire in front of his trenches. It was a moonlit night with the Germans only a hundred yards away and Roland Leighton was shot by a sniper. His last words were: "They got me in the stomach, and it's bad." He died of his wounds at the military hospital at </a:t>
            </a:r>
            <a:r>
              <a:rPr lang="en-GB" dirty="0" err="1" smtClean="0"/>
              <a:t>Louvencourt</a:t>
            </a:r>
            <a:r>
              <a:rPr lang="en-GB" dirty="0" smtClean="0"/>
              <a:t> on 23rd December 1915. He is buried in the military cemetery near </a:t>
            </a:r>
            <a:r>
              <a:rPr lang="en-GB" dirty="0" err="1" smtClean="0"/>
              <a:t>Doullens</a:t>
            </a:r>
            <a:r>
              <a:rPr lang="en-GB" dirty="0" smtClean="0"/>
              <a:t>.</a:t>
            </a:r>
            <a:endParaRPr lang="en-GB" dirty="0"/>
          </a:p>
        </p:txBody>
      </p:sp>
      <p:sp>
        <p:nvSpPr>
          <p:cNvPr id="4" name="Slide Number Placeholder 3"/>
          <p:cNvSpPr>
            <a:spLocks noGrp="1"/>
          </p:cNvSpPr>
          <p:nvPr>
            <p:ph type="sldNum" sz="quarter" idx="10"/>
          </p:nvPr>
        </p:nvSpPr>
        <p:spPr/>
        <p:txBody>
          <a:bodyPr/>
          <a:lstStyle/>
          <a:p>
            <a:fld id="{09C2F47C-2747-4192-8DEE-01FFF2FE269A}" type="slidenum">
              <a:rPr lang="en-GB" smtClean="0"/>
              <a:t>14</a:t>
            </a:fld>
            <a:endParaRPr lang="en-GB"/>
          </a:p>
        </p:txBody>
      </p:sp>
    </p:spTree>
    <p:extLst>
      <p:ext uri="{BB962C8B-B14F-4D97-AF65-F5344CB8AC3E}">
        <p14:creationId xmlns:p14="http://schemas.microsoft.com/office/powerpoint/2010/main" val="24770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Geoffrey </a:t>
            </a:r>
            <a:r>
              <a:rPr lang="en-GB" dirty="0" err="1" smtClean="0"/>
              <a:t>Thurlow</a:t>
            </a:r>
            <a:r>
              <a:rPr lang="en-GB" dirty="0" smtClean="0"/>
              <a:t> was killed in action at </a:t>
            </a:r>
            <a:r>
              <a:rPr lang="en-GB" dirty="0" err="1" smtClean="0"/>
              <a:t>Monchy</a:t>
            </a:r>
            <a:r>
              <a:rPr lang="en-GB" dirty="0" smtClean="0"/>
              <a:t>-le-</a:t>
            </a:r>
            <a:r>
              <a:rPr lang="en-GB" dirty="0" err="1" smtClean="0"/>
              <a:t>Preux</a:t>
            </a:r>
            <a:r>
              <a:rPr lang="en-GB" dirty="0" smtClean="0"/>
              <a:t> on 23rd April 1917. Three days later, Captain J. W. Daniel, wrote to Edward </a:t>
            </a:r>
            <a:r>
              <a:rPr lang="en-GB" dirty="0" err="1" smtClean="0"/>
              <a:t>Brittain</a:t>
            </a:r>
            <a:r>
              <a:rPr lang="en-GB" dirty="0" smtClean="0"/>
              <a:t>, about </a:t>
            </a:r>
            <a:r>
              <a:rPr lang="en-GB" dirty="0" err="1" smtClean="0"/>
              <a:t>Thurlow's</a:t>
            </a:r>
            <a:r>
              <a:rPr lang="en-GB" dirty="0" smtClean="0"/>
              <a:t> death: "The </a:t>
            </a:r>
            <a:r>
              <a:rPr lang="en-GB" dirty="0" err="1" smtClean="0"/>
              <a:t>hun</a:t>
            </a:r>
            <a:r>
              <a:rPr lang="en-GB" dirty="0" smtClean="0"/>
              <a:t> had got us held up and the leading battalions of the Brigade had failed to get their objective. The battalion came up in close support through a very heavy barrage, but managed to get into the trench - of which the </a:t>
            </a:r>
            <a:r>
              <a:rPr lang="en-GB" dirty="0" err="1" smtClean="0"/>
              <a:t>Boshe</a:t>
            </a:r>
            <a:r>
              <a:rPr lang="en-GB" dirty="0" smtClean="0"/>
              <a:t> still held a part... I sent a message to Geoffrey to push along the trench and find out if possible what was happening on the right. the trench was in a bad condition and rather congested, so he got out on the top. Unfortunately the </a:t>
            </a:r>
            <a:r>
              <a:rPr lang="en-GB" dirty="0" err="1" smtClean="0"/>
              <a:t>Boche</a:t>
            </a:r>
            <a:r>
              <a:rPr lang="en-GB" dirty="0" smtClean="0"/>
              <a:t> snipers were very active and he was soon hit through the lungs. Everything was done to make him as comfortable as possible, but he died lying on a stretcher about fifteen minutes later."</a:t>
            </a:r>
            <a:endParaRPr lang="en-GB" dirty="0"/>
          </a:p>
        </p:txBody>
      </p:sp>
      <p:sp>
        <p:nvSpPr>
          <p:cNvPr id="4" name="Slide Number Placeholder 3"/>
          <p:cNvSpPr>
            <a:spLocks noGrp="1"/>
          </p:cNvSpPr>
          <p:nvPr>
            <p:ph type="sldNum" sz="quarter" idx="10"/>
          </p:nvPr>
        </p:nvSpPr>
        <p:spPr/>
        <p:txBody>
          <a:bodyPr/>
          <a:lstStyle/>
          <a:p>
            <a:fld id="{09C2F47C-2747-4192-8DEE-01FFF2FE269A}" type="slidenum">
              <a:rPr lang="en-GB" smtClean="0"/>
              <a:t>15</a:t>
            </a:fld>
            <a:endParaRPr lang="en-GB"/>
          </a:p>
        </p:txBody>
      </p:sp>
    </p:spTree>
    <p:extLst>
      <p:ext uri="{BB962C8B-B14F-4D97-AF65-F5344CB8AC3E}">
        <p14:creationId xmlns:p14="http://schemas.microsoft.com/office/powerpoint/2010/main" val="296820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Vera arrived in London on 28th May 1917. The next ten days she spent at Victor's bedside. As Alan Bishop points out: "His mental faculties appeared to be in no way impaired. On 8 June, however, there was a sudden change in his condition. In the middle of the night he experienced a miniature explosion in the head, and subsequently became very distressed and disoriented. By the time his family reached the hospital Victor had become delirious." Victor Richardson died of a cerebral abscess on 9th June, 1917 and is buried in Hove. He was awarded the Military Cross posthumously.</a:t>
            </a:r>
            <a:endParaRPr lang="en-GB" dirty="0"/>
          </a:p>
        </p:txBody>
      </p:sp>
      <p:sp>
        <p:nvSpPr>
          <p:cNvPr id="4" name="Slide Number Placeholder 3"/>
          <p:cNvSpPr>
            <a:spLocks noGrp="1"/>
          </p:cNvSpPr>
          <p:nvPr>
            <p:ph type="sldNum" sz="quarter" idx="10"/>
          </p:nvPr>
        </p:nvSpPr>
        <p:spPr/>
        <p:txBody>
          <a:bodyPr/>
          <a:lstStyle/>
          <a:p>
            <a:fld id="{09C2F47C-2747-4192-8DEE-01FFF2FE269A}" type="slidenum">
              <a:rPr lang="en-GB" smtClean="0"/>
              <a:t>18</a:t>
            </a:fld>
            <a:endParaRPr lang="en-GB"/>
          </a:p>
        </p:txBody>
      </p:sp>
    </p:spTree>
    <p:extLst>
      <p:ext uri="{BB962C8B-B14F-4D97-AF65-F5344CB8AC3E}">
        <p14:creationId xmlns:p14="http://schemas.microsoft.com/office/powerpoint/2010/main" val="384620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67273E-7079-48FE-894D-5C72B85263CF}"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FAF5D-08B3-4ABF-970B-186A726CA7CA}" type="slidenum">
              <a:rPr lang="en-GB" smtClean="0"/>
              <a:t>‹#›</a:t>
            </a:fld>
            <a:endParaRPr lang="en-GB"/>
          </a:p>
        </p:txBody>
      </p:sp>
    </p:spTree>
    <p:extLst>
      <p:ext uri="{BB962C8B-B14F-4D97-AF65-F5344CB8AC3E}">
        <p14:creationId xmlns:p14="http://schemas.microsoft.com/office/powerpoint/2010/main" val="344255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7273E-7079-48FE-894D-5C72B85263CF}"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FAF5D-08B3-4ABF-970B-186A726CA7CA}" type="slidenum">
              <a:rPr lang="en-GB" smtClean="0"/>
              <a:t>‹#›</a:t>
            </a:fld>
            <a:endParaRPr lang="en-GB"/>
          </a:p>
        </p:txBody>
      </p:sp>
    </p:spTree>
    <p:extLst>
      <p:ext uri="{BB962C8B-B14F-4D97-AF65-F5344CB8AC3E}">
        <p14:creationId xmlns:p14="http://schemas.microsoft.com/office/powerpoint/2010/main" val="409813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7273E-7079-48FE-894D-5C72B85263CF}"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FAF5D-08B3-4ABF-970B-186A726CA7CA}" type="slidenum">
              <a:rPr lang="en-GB" smtClean="0"/>
              <a:t>‹#›</a:t>
            </a:fld>
            <a:endParaRPr lang="en-GB"/>
          </a:p>
        </p:txBody>
      </p:sp>
    </p:spTree>
    <p:extLst>
      <p:ext uri="{BB962C8B-B14F-4D97-AF65-F5344CB8AC3E}">
        <p14:creationId xmlns:p14="http://schemas.microsoft.com/office/powerpoint/2010/main" val="426771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7273E-7079-48FE-894D-5C72B85263CF}"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FAF5D-08B3-4ABF-970B-186A726CA7CA}" type="slidenum">
              <a:rPr lang="en-GB" smtClean="0"/>
              <a:t>‹#›</a:t>
            </a:fld>
            <a:endParaRPr lang="en-GB"/>
          </a:p>
        </p:txBody>
      </p:sp>
    </p:spTree>
    <p:extLst>
      <p:ext uri="{BB962C8B-B14F-4D97-AF65-F5344CB8AC3E}">
        <p14:creationId xmlns:p14="http://schemas.microsoft.com/office/powerpoint/2010/main" val="56149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7273E-7079-48FE-894D-5C72B85263CF}"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FAF5D-08B3-4ABF-970B-186A726CA7CA}" type="slidenum">
              <a:rPr lang="en-GB" smtClean="0"/>
              <a:t>‹#›</a:t>
            </a:fld>
            <a:endParaRPr lang="en-GB"/>
          </a:p>
        </p:txBody>
      </p:sp>
    </p:spTree>
    <p:extLst>
      <p:ext uri="{BB962C8B-B14F-4D97-AF65-F5344CB8AC3E}">
        <p14:creationId xmlns:p14="http://schemas.microsoft.com/office/powerpoint/2010/main" val="271301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67273E-7079-48FE-894D-5C72B85263CF}" type="datetimeFigureOut">
              <a:rPr lang="en-GB" smtClean="0"/>
              <a:t>03/11/2014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BFAF5D-08B3-4ABF-970B-186A726CA7CA}" type="slidenum">
              <a:rPr lang="en-GB" smtClean="0"/>
              <a:t>‹#›</a:t>
            </a:fld>
            <a:endParaRPr lang="en-GB"/>
          </a:p>
        </p:txBody>
      </p:sp>
    </p:spTree>
    <p:extLst>
      <p:ext uri="{BB962C8B-B14F-4D97-AF65-F5344CB8AC3E}">
        <p14:creationId xmlns:p14="http://schemas.microsoft.com/office/powerpoint/2010/main" val="201350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67273E-7079-48FE-894D-5C72B85263CF}" type="datetimeFigureOut">
              <a:rPr lang="en-GB" smtClean="0"/>
              <a:t>03/11/2014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BFAF5D-08B3-4ABF-970B-186A726CA7CA}" type="slidenum">
              <a:rPr lang="en-GB" smtClean="0"/>
              <a:t>‹#›</a:t>
            </a:fld>
            <a:endParaRPr lang="en-GB"/>
          </a:p>
        </p:txBody>
      </p:sp>
    </p:spTree>
    <p:extLst>
      <p:ext uri="{BB962C8B-B14F-4D97-AF65-F5344CB8AC3E}">
        <p14:creationId xmlns:p14="http://schemas.microsoft.com/office/powerpoint/2010/main" val="224859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67273E-7079-48FE-894D-5C72B85263CF}" type="datetimeFigureOut">
              <a:rPr lang="en-GB" smtClean="0"/>
              <a:t>03/11/2014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BFAF5D-08B3-4ABF-970B-186A726CA7CA}" type="slidenum">
              <a:rPr lang="en-GB" smtClean="0"/>
              <a:t>‹#›</a:t>
            </a:fld>
            <a:endParaRPr lang="en-GB"/>
          </a:p>
        </p:txBody>
      </p:sp>
    </p:spTree>
    <p:extLst>
      <p:ext uri="{BB962C8B-B14F-4D97-AF65-F5344CB8AC3E}">
        <p14:creationId xmlns:p14="http://schemas.microsoft.com/office/powerpoint/2010/main" val="18301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7273E-7079-48FE-894D-5C72B85263CF}" type="datetimeFigureOut">
              <a:rPr lang="en-GB" smtClean="0"/>
              <a:t>03/11/2014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BFAF5D-08B3-4ABF-970B-186A726CA7CA}" type="slidenum">
              <a:rPr lang="en-GB" smtClean="0"/>
              <a:t>‹#›</a:t>
            </a:fld>
            <a:endParaRPr lang="en-GB"/>
          </a:p>
        </p:txBody>
      </p:sp>
    </p:spTree>
    <p:extLst>
      <p:ext uri="{BB962C8B-B14F-4D97-AF65-F5344CB8AC3E}">
        <p14:creationId xmlns:p14="http://schemas.microsoft.com/office/powerpoint/2010/main" val="301842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273E-7079-48FE-894D-5C72B85263CF}" type="datetimeFigureOut">
              <a:rPr lang="en-GB" smtClean="0"/>
              <a:t>03/11/2014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BFAF5D-08B3-4ABF-970B-186A726CA7CA}" type="slidenum">
              <a:rPr lang="en-GB" smtClean="0"/>
              <a:t>‹#›</a:t>
            </a:fld>
            <a:endParaRPr lang="en-GB"/>
          </a:p>
        </p:txBody>
      </p:sp>
    </p:spTree>
    <p:extLst>
      <p:ext uri="{BB962C8B-B14F-4D97-AF65-F5344CB8AC3E}">
        <p14:creationId xmlns:p14="http://schemas.microsoft.com/office/powerpoint/2010/main" val="80170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273E-7079-48FE-894D-5C72B85263CF}" type="datetimeFigureOut">
              <a:rPr lang="en-GB" smtClean="0"/>
              <a:t>03/11/2014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BFAF5D-08B3-4ABF-970B-186A726CA7CA}" type="slidenum">
              <a:rPr lang="en-GB" smtClean="0"/>
              <a:t>‹#›</a:t>
            </a:fld>
            <a:endParaRPr lang="en-GB"/>
          </a:p>
        </p:txBody>
      </p:sp>
    </p:spTree>
    <p:extLst>
      <p:ext uri="{BB962C8B-B14F-4D97-AF65-F5344CB8AC3E}">
        <p14:creationId xmlns:p14="http://schemas.microsoft.com/office/powerpoint/2010/main" val="228241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7273E-7079-48FE-894D-5C72B85263CF}" type="datetimeFigureOut">
              <a:rPr lang="en-GB" smtClean="0"/>
              <a:t>03/11/2014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FAF5D-08B3-4ABF-970B-186A726CA7CA}" type="slidenum">
              <a:rPr lang="en-GB" smtClean="0"/>
              <a:t>‹#›</a:t>
            </a:fld>
            <a:endParaRPr lang="en-GB"/>
          </a:p>
        </p:txBody>
      </p:sp>
    </p:spTree>
    <p:extLst>
      <p:ext uri="{BB962C8B-B14F-4D97-AF65-F5344CB8AC3E}">
        <p14:creationId xmlns:p14="http://schemas.microsoft.com/office/powerpoint/2010/main" val="1508290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www.chigwell-school.org/"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33" y="975061"/>
            <a:ext cx="2083935" cy="301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107" r="4518" b="2564"/>
          <a:stretch/>
        </p:blipFill>
        <p:spPr>
          <a:xfrm>
            <a:off x="7308304" y="5295"/>
            <a:ext cx="1695201" cy="292494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5271" t="23589" r="31090" b="16513"/>
          <a:stretch/>
        </p:blipFill>
        <p:spPr>
          <a:xfrm>
            <a:off x="2771800" y="1126839"/>
            <a:ext cx="1584176" cy="3083862"/>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0615" t="30580" r="14923" b="1972"/>
          <a:stretch/>
        </p:blipFill>
        <p:spPr>
          <a:xfrm>
            <a:off x="142073" y="4210701"/>
            <a:ext cx="3234173" cy="2506665"/>
          </a:xfrm>
          <a:prstGeom prst="rect">
            <a:avLst/>
          </a:prstGeom>
        </p:spPr>
      </p:pic>
      <p:pic>
        <p:nvPicPr>
          <p:cNvPr id="8" name="Picture 2" descr="C:\Users\smithd.st\Documents\AST\20142015\Centenary of FWW\Our invasion of France and Flanders\DSCF847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1006920"/>
            <a:ext cx="1660155" cy="22135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mithd.st\Documents\AST\20142015\Centenary of FWW\Our invasion of France and Flanders\DSCF847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9913" y="4411604"/>
            <a:ext cx="1729320" cy="23057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CS"/>
          <p:cNvPicPr/>
          <p:nvPr/>
        </p:nvPicPr>
        <p:blipFill>
          <a:blip r:embed="rId8">
            <a:extLst>
              <a:ext uri="{28A0092B-C50C-407E-A947-70E740481C1C}">
                <a14:useLocalDpi xmlns:a14="http://schemas.microsoft.com/office/drawing/2010/main" val="0"/>
              </a:ext>
            </a:extLst>
          </a:blip>
          <a:srcRect/>
          <a:stretch>
            <a:fillRect/>
          </a:stretch>
        </p:blipFill>
        <p:spPr bwMode="auto">
          <a:xfrm>
            <a:off x="5614143" y="3501008"/>
            <a:ext cx="3389362" cy="2289461"/>
          </a:xfrm>
          <a:prstGeom prst="rect">
            <a:avLst/>
          </a:prstGeom>
          <a:noFill/>
          <a:ln>
            <a:noFill/>
          </a:ln>
        </p:spPr>
      </p:pic>
      <p:sp>
        <p:nvSpPr>
          <p:cNvPr id="7" name="Title 6"/>
          <p:cNvSpPr>
            <a:spLocks noGrp="1"/>
          </p:cNvSpPr>
          <p:nvPr>
            <p:ph type="title"/>
          </p:nvPr>
        </p:nvSpPr>
        <p:spPr>
          <a:xfrm>
            <a:off x="949596" y="188640"/>
            <a:ext cx="4853299" cy="786421"/>
          </a:xfrm>
          <a:solidFill>
            <a:schemeClr val="accent6">
              <a:lumMod val="20000"/>
              <a:lumOff val="80000"/>
            </a:schemeClr>
          </a:solidFill>
        </p:spPr>
        <p:txBody>
          <a:bodyPr/>
          <a:lstStyle/>
          <a:p>
            <a:r>
              <a:rPr lang="en-GB" dirty="0" smtClean="0"/>
              <a:t>We also served</a:t>
            </a:r>
            <a:endParaRPr lang="en-GB" dirty="0"/>
          </a:p>
        </p:txBody>
      </p:sp>
    </p:spTree>
    <p:extLst>
      <p:ext uri="{BB962C8B-B14F-4D97-AF65-F5344CB8AC3E}">
        <p14:creationId xmlns:p14="http://schemas.microsoft.com/office/powerpoint/2010/main" val="3045731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8964488" cy="6480720"/>
          </a:xfrm>
          <a:solidFill>
            <a:schemeClr val="accent6">
              <a:lumMod val="20000"/>
              <a:lumOff val="80000"/>
            </a:schemeClr>
          </a:solidFill>
        </p:spPr>
        <p:txBody>
          <a:bodyPr>
            <a:normAutofit/>
          </a:bodyPr>
          <a:lstStyle/>
          <a:p>
            <a:pPr marL="0" indent="0">
              <a:buNone/>
            </a:pPr>
            <a:r>
              <a:rPr lang="en-GB" dirty="0" smtClean="0"/>
              <a:t>"I have only one wish in life now and that is for the ending of the war. I wonder how much really all you have seen and done has changed you. Personally, after seeing some of the dreadful things I have to see here, I feel I shall never be the same person again, and wonder if, when the war does end, I shall have forgotten how to laugh... One day last week I came away from a really terrible amputation dressing I had been assisting at - it was the first after the operation - with my hands covered with blood and my mind full of a passionate fury at the wickedness of war, and I wished I had never been born."</a:t>
            </a:r>
            <a:endParaRPr lang="en-GB" dirty="0"/>
          </a:p>
        </p:txBody>
      </p:sp>
    </p:spTree>
    <p:extLst>
      <p:ext uri="{BB962C8B-B14F-4D97-AF65-F5344CB8AC3E}">
        <p14:creationId xmlns:p14="http://schemas.microsoft.com/office/powerpoint/2010/main" val="590071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712968" cy="6048672"/>
          </a:xfrm>
          <a:solidFill>
            <a:schemeClr val="accent6">
              <a:lumMod val="20000"/>
              <a:lumOff val="80000"/>
            </a:schemeClr>
          </a:solidFill>
        </p:spPr>
        <p:txBody>
          <a:bodyPr>
            <a:noAutofit/>
          </a:bodyPr>
          <a:lstStyle/>
          <a:p>
            <a:pPr marL="0" indent="0">
              <a:buNone/>
            </a:pPr>
            <a:r>
              <a:rPr lang="en-GB" sz="3600" dirty="0" smtClean="0"/>
              <a:t>She found dealing with the parents of wounded soldiers particularly difficult: "Today is visiting day, and the parents of a boy of 20 who looks and behaves like 16 are coming all the way from South Wales to see him. He has lost one eye, had his head trepanned and has fourteen other wounds, and they haven't seen him since he went to the front. He is the most battered little object you ever saw. I dread watching them see him for the first time."</a:t>
            </a:r>
            <a:endParaRPr lang="en-GB" sz="3600" dirty="0"/>
          </a:p>
        </p:txBody>
      </p:sp>
    </p:spTree>
    <p:extLst>
      <p:ext uri="{BB962C8B-B14F-4D97-AF65-F5344CB8AC3E}">
        <p14:creationId xmlns:p14="http://schemas.microsoft.com/office/powerpoint/2010/main" val="1714926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12968" cy="6480720"/>
          </a:xfrm>
          <a:solidFill>
            <a:schemeClr val="accent6">
              <a:lumMod val="20000"/>
              <a:lumOff val="80000"/>
            </a:schemeClr>
          </a:solidFill>
        </p:spPr>
        <p:txBody>
          <a:bodyPr>
            <a:normAutofit/>
          </a:bodyPr>
          <a:lstStyle/>
          <a:p>
            <a:pPr marL="0" indent="0">
              <a:buNone/>
            </a:pPr>
            <a:r>
              <a:rPr lang="en-GB" dirty="0" smtClean="0"/>
              <a:t>We have heaps of gassed cases at present: there are 10 in this ward alone. I wish those people who write so glibly about this being a holy war, and the orators who talk so much about going on no matter how long the war lasts and what it may mean, could see a case - to say nothing of 10 cases of mustard gas in its early stages - could see the poor things all burnt and blistered all over with great suppurating blisters, with blind eyes - sometimes temporally, some times permanently - all sticky and stuck together, and always fighting for breath, their voices a whisper, saying their throats are closing and they know they are going to choke."</a:t>
            </a:r>
            <a:endParaRPr lang="en-GB" dirty="0"/>
          </a:p>
        </p:txBody>
      </p:sp>
    </p:spTree>
    <p:extLst>
      <p:ext uri="{BB962C8B-B14F-4D97-AF65-F5344CB8AC3E}">
        <p14:creationId xmlns:p14="http://schemas.microsoft.com/office/powerpoint/2010/main" val="4102863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116631"/>
            <a:ext cx="6768752" cy="992740"/>
          </a:xfrm>
          <a:solidFill>
            <a:schemeClr val="accent6">
              <a:lumMod val="20000"/>
              <a:lumOff val="80000"/>
            </a:schemeClr>
          </a:solidFill>
        </p:spPr>
        <p:txBody>
          <a:bodyPr/>
          <a:lstStyle/>
          <a:p>
            <a:r>
              <a:rPr lang="en-GB" b="1" dirty="0" smtClean="0"/>
              <a:t>Roland Leighton</a:t>
            </a:r>
            <a:endParaRPr lang="en-GB" dirty="0"/>
          </a:p>
        </p:txBody>
      </p:sp>
      <p:pic>
        <p:nvPicPr>
          <p:cNvPr id="2050" name="Picture 2" descr="http://www.peterwoodward.com/Gallerie2/mediafiles/l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1109371"/>
            <a:ext cx="4392488" cy="572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58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ebmatters.net/txtpat/images/722.jpg"/>
          <p:cNvPicPr>
            <a:picLocks noChangeAspect="1" noChangeArrowheads="1"/>
          </p:cNvPicPr>
          <p:nvPr/>
        </p:nvPicPr>
        <p:blipFill rotWithShape="1">
          <a:blip r:embed="rId3">
            <a:extLst>
              <a:ext uri="{28A0092B-C50C-407E-A947-70E740481C1C}">
                <a14:useLocalDpi xmlns:a14="http://schemas.microsoft.com/office/drawing/2010/main" val="0"/>
              </a:ext>
            </a:extLst>
          </a:blip>
          <a:srcRect l="16918" t="6489" r="13844" b="8830"/>
          <a:stretch/>
        </p:blipFill>
        <p:spPr bwMode="auto">
          <a:xfrm>
            <a:off x="12616" y="0"/>
            <a:ext cx="4127336" cy="67304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60032" y="692696"/>
            <a:ext cx="3528392" cy="3477875"/>
          </a:xfrm>
          <a:prstGeom prst="rect">
            <a:avLst/>
          </a:prstGeom>
          <a:solidFill>
            <a:schemeClr val="accent6">
              <a:lumMod val="20000"/>
              <a:lumOff val="80000"/>
            </a:schemeClr>
          </a:solidFill>
        </p:spPr>
        <p:txBody>
          <a:bodyPr wrap="square" rtlCol="0">
            <a:spAutoFit/>
          </a:bodyPr>
          <a:lstStyle/>
          <a:p>
            <a:r>
              <a:rPr lang="en-GB" sz="4400" dirty="0" smtClean="0"/>
              <a:t>‘Goodnight though life and all take flight’ Never goodbye</a:t>
            </a:r>
            <a:endParaRPr lang="en-GB" sz="4400" dirty="0"/>
          </a:p>
        </p:txBody>
      </p:sp>
    </p:spTree>
    <p:extLst>
      <p:ext uri="{BB962C8B-B14F-4D97-AF65-F5344CB8AC3E}">
        <p14:creationId xmlns:p14="http://schemas.microsoft.com/office/powerpoint/2010/main" val="751829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6408712" cy="850106"/>
          </a:xfrm>
          <a:solidFill>
            <a:schemeClr val="accent6">
              <a:lumMod val="20000"/>
              <a:lumOff val="80000"/>
            </a:schemeClr>
          </a:solidFill>
        </p:spPr>
        <p:txBody>
          <a:bodyPr/>
          <a:lstStyle/>
          <a:p>
            <a:r>
              <a:rPr lang="en-GB" dirty="0" smtClean="0"/>
              <a:t>Geoffrey </a:t>
            </a:r>
            <a:r>
              <a:rPr lang="en-GB" dirty="0" err="1" smtClean="0"/>
              <a:t>Thurlow</a:t>
            </a:r>
            <a:endParaRPr lang="en-GB" dirty="0"/>
          </a:p>
        </p:txBody>
      </p:sp>
      <p:pic>
        <p:nvPicPr>
          <p:cNvPr id="21506" name="Picture 2" descr="Geoffrey Thurlow in 19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1"/>
            <a:ext cx="4127276" cy="550303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ypres1917.fr.yuku.com/attach/ma/post-3-1259313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809" y="1795380"/>
            <a:ext cx="3994043" cy="300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986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260648"/>
            <a:ext cx="8496944" cy="6120680"/>
          </a:xfrm>
          <a:solidFill>
            <a:schemeClr val="accent6">
              <a:lumMod val="20000"/>
              <a:lumOff val="80000"/>
            </a:schemeClr>
          </a:solidFill>
        </p:spPr>
        <p:txBody>
          <a:bodyPr>
            <a:noAutofit/>
          </a:bodyPr>
          <a:lstStyle/>
          <a:p>
            <a:pPr marL="0" indent="0">
              <a:buNone/>
            </a:pPr>
            <a:r>
              <a:rPr lang="en-GB" sz="4000" dirty="0" smtClean="0"/>
              <a:t>Edward wrote to Vera about </a:t>
            </a:r>
            <a:r>
              <a:rPr lang="en-GB" sz="4000" dirty="0" err="1" smtClean="0"/>
              <a:t>Thurlow</a:t>
            </a:r>
            <a:r>
              <a:rPr lang="en-GB" sz="4000" dirty="0" smtClean="0"/>
              <a:t>: "Always a splendid friend with a splendid heart and a man who won't be forgotten by you or me however long or short a time we may live. Dear child, there is no more to say; we have lost almost all there was to lose and what have we gained? Truly as you say has patriotism worn very </a:t>
            </a:r>
            <a:r>
              <a:rPr lang="en-GB" sz="4000" dirty="0" err="1" smtClean="0"/>
              <a:t>very</a:t>
            </a:r>
            <a:r>
              <a:rPr lang="en-GB" sz="4000" dirty="0" smtClean="0"/>
              <a:t> threadbare."</a:t>
            </a:r>
            <a:endParaRPr lang="en-GB" sz="4000" dirty="0"/>
          </a:p>
        </p:txBody>
      </p:sp>
    </p:spTree>
    <p:extLst>
      <p:ext uri="{BB962C8B-B14F-4D97-AF65-F5344CB8AC3E}">
        <p14:creationId xmlns:p14="http://schemas.microsoft.com/office/powerpoint/2010/main" val="2401510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712968" cy="5976664"/>
          </a:xfrm>
          <a:solidFill>
            <a:schemeClr val="accent6">
              <a:lumMod val="20000"/>
              <a:lumOff val="80000"/>
            </a:schemeClr>
          </a:solidFill>
        </p:spPr>
        <p:txBody>
          <a:bodyPr>
            <a:noAutofit/>
          </a:bodyPr>
          <a:lstStyle/>
          <a:p>
            <a:pPr marL="0" indent="0">
              <a:buNone/>
            </a:pPr>
            <a:r>
              <a:rPr lang="en-GB" dirty="0" smtClean="0"/>
              <a:t>Vera decided to return home after the death of Geoffrey </a:t>
            </a:r>
            <a:r>
              <a:rPr lang="en-GB" dirty="0" err="1" smtClean="0"/>
              <a:t>Thurlow</a:t>
            </a:r>
            <a:r>
              <a:rPr lang="en-GB" dirty="0" smtClean="0"/>
              <a:t> and the serious injuries suffered by Victor Richardson. She told her </a:t>
            </a:r>
            <a:r>
              <a:rPr lang="en-GB" dirty="0" err="1" smtClean="0"/>
              <a:t>brother:"As</a:t>
            </a:r>
            <a:r>
              <a:rPr lang="en-GB" dirty="0" smtClean="0"/>
              <a:t> soon as the cable came saying that Geoffrey was killed, only a few hours after the one saying that Victor was hopelessly blind, I knew I must come home. It will be easier to explain when I see you, also - perhaps - to consult you about something I can't possibly discuss in a letter. Anyone could take my place here, but I know that nobody else could take the place that I could fill just now at home."</a:t>
            </a:r>
            <a:endParaRPr lang="en-GB" dirty="0"/>
          </a:p>
        </p:txBody>
      </p:sp>
    </p:spTree>
    <p:extLst>
      <p:ext uri="{BB962C8B-B14F-4D97-AF65-F5344CB8AC3E}">
        <p14:creationId xmlns:p14="http://schemas.microsoft.com/office/powerpoint/2010/main" val="3413262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0" y="7334"/>
            <a:ext cx="4433755" cy="1247263"/>
          </a:xfrm>
          <a:solidFill>
            <a:schemeClr val="accent6">
              <a:lumMod val="20000"/>
              <a:lumOff val="80000"/>
            </a:schemeClr>
          </a:solidFill>
        </p:spPr>
        <p:txBody>
          <a:bodyPr/>
          <a:lstStyle/>
          <a:p>
            <a:r>
              <a:rPr lang="en-GB" dirty="0" smtClean="0"/>
              <a:t>Victor Richardson</a:t>
            </a:r>
            <a:endParaRPr lang="en-GB" dirty="0"/>
          </a:p>
        </p:txBody>
      </p:sp>
      <p:pic>
        <p:nvPicPr>
          <p:cNvPr id="6148" name="Picture 4" descr="Victor Richardson in 1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349" y="0"/>
            <a:ext cx="4687652"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42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Autofit/>
          </a:bodyPr>
          <a:lstStyle/>
          <a:p>
            <a:pPr algn="l"/>
            <a:r>
              <a:rPr lang="en-GB" sz="2800" dirty="0" smtClean="0"/>
              <a:t>On 3th August 1917, Vera joined a small draft of nurses who were being sent out to the 24th General Hospital at </a:t>
            </a:r>
            <a:r>
              <a:rPr lang="en-GB" sz="2800" dirty="0" err="1" smtClean="0"/>
              <a:t>Étaples</a:t>
            </a:r>
            <a:r>
              <a:rPr lang="en-GB" sz="2800" dirty="0" smtClean="0"/>
              <a:t>.</a:t>
            </a:r>
            <a:endParaRPr lang="en-GB" sz="2800" dirty="0"/>
          </a:p>
        </p:txBody>
      </p:sp>
      <p:sp>
        <p:nvSpPr>
          <p:cNvPr id="3" name="TextBox 2"/>
          <p:cNvSpPr txBox="1"/>
          <p:nvPr/>
        </p:nvSpPr>
        <p:spPr>
          <a:xfrm>
            <a:off x="323528" y="2060848"/>
            <a:ext cx="8352928" cy="4031873"/>
          </a:xfrm>
          <a:prstGeom prst="rect">
            <a:avLst/>
          </a:prstGeom>
          <a:solidFill>
            <a:schemeClr val="accent6">
              <a:lumMod val="20000"/>
              <a:lumOff val="80000"/>
            </a:schemeClr>
          </a:solidFill>
        </p:spPr>
        <p:txBody>
          <a:bodyPr wrap="square" rtlCol="0">
            <a:spAutoFit/>
          </a:bodyPr>
          <a:lstStyle/>
          <a:p>
            <a:r>
              <a:rPr lang="en-GB" sz="3200" dirty="0" smtClean="0"/>
              <a:t>‘’My ward is entirely reserved for the most acute German surgical cases... The majority are more or less dying; never, even at the 1st London during the Somme push, have I seen such dreadful wounds. Consequently they are all too ill to be aggressive, and one forgets that they are the enemy and can only remember that they are suffering human beings."</a:t>
            </a:r>
            <a:endParaRPr lang="en-GB" sz="3200" dirty="0"/>
          </a:p>
        </p:txBody>
      </p:sp>
    </p:spTree>
    <p:extLst>
      <p:ext uri="{BB962C8B-B14F-4D97-AF65-F5344CB8AC3E}">
        <p14:creationId xmlns:p14="http://schemas.microsoft.com/office/powerpoint/2010/main" val="1507074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0"/>
            <a:ext cx="5040560" cy="980728"/>
          </a:xfrm>
          <a:solidFill>
            <a:schemeClr val="accent6">
              <a:lumMod val="20000"/>
              <a:lumOff val="80000"/>
            </a:schemeClr>
          </a:solidFill>
        </p:spPr>
        <p:txBody>
          <a:bodyPr/>
          <a:lstStyle/>
          <a:p>
            <a:r>
              <a:rPr lang="en-GB" dirty="0" smtClean="0"/>
              <a:t>Vera </a:t>
            </a:r>
            <a:r>
              <a:rPr lang="en-GB" dirty="0" err="1" smtClean="0"/>
              <a:t>Brittain</a:t>
            </a:r>
            <a:endParaRPr lang="en-GB" dirty="0"/>
          </a:p>
        </p:txBody>
      </p:sp>
      <p:pic>
        <p:nvPicPr>
          <p:cNvPr id="14338" name="Picture 2" descr="Vera Brit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7" y="1027862"/>
            <a:ext cx="3894758" cy="564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12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3600400" cy="1143000"/>
          </a:xfrm>
          <a:solidFill>
            <a:schemeClr val="accent6">
              <a:lumMod val="20000"/>
              <a:lumOff val="80000"/>
            </a:schemeClr>
          </a:solidFill>
        </p:spPr>
        <p:txBody>
          <a:bodyPr>
            <a:normAutofit fontScale="90000"/>
          </a:bodyPr>
          <a:lstStyle/>
          <a:p>
            <a:r>
              <a:rPr lang="en-GB" b="1" dirty="0" smtClean="0"/>
              <a:t>Edward </a:t>
            </a:r>
            <a:r>
              <a:rPr lang="en-GB" b="1" dirty="0" err="1" smtClean="0"/>
              <a:t>Brittain</a:t>
            </a:r>
            <a:endParaRPr lang="en-GB" dirty="0"/>
          </a:p>
        </p:txBody>
      </p:sp>
      <p:pic>
        <p:nvPicPr>
          <p:cNvPr id="4098" name="Picture 2" descr="http://media.iwm.org.uk/iwm/mediaLib/8/media-8064/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4353"/>
            <a:ext cx="4392488" cy="686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54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a-cache-ec0.pinimg.com/736x/ca/59/f8/ca59f86b70bf857790bcd956ad96a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
            <a:ext cx="3312368" cy="682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20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flyingmachines.ru/Images7/Putnam/German/xi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95249"/>
            <a:ext cx="7582420" cy="662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143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642938" cy="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0"/>
            <a:ext cx="830263" cy="0"/>
          </a:xfrm>
          <a:prstGeom prst="rect">
            <a:avLst/>
          </a:prstGeom>
          <a:solidFill>
            <a:srgbClr val="231F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294" name="Picture 6" descr="http://ihm1.nlm.nih.gov/MediaManager/srvr?mediafile=/JP2K/D1013/a015477.jp2&amp;userid=3&amp;username=nlmadmin&amp;resolution=5&amp;servertype=JVA&amp;cid=1&amp;iid=NLMNLM&amp;vcid=NA&amp;usergroup=Images_from_the_History_of_Medicine-1-Admin&amp;profileid=1/uffff&amp;x=0&amp;y=0&amp;width=736&amp;height=575&amp;leve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24744"/>
            <a:ext cx="7185992" cy="56140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0" y="0"/>
            <a:ext cx="7805738" cy="0"/>
          </a:xfrm>
          <a:prstGeom prst="rect">
            <a:avLst/>
          </a:prstGeom>
          <a:solidFill>
            <a:srgbClr val="8073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itle 7"/>
          <p:cNvSpPr>
            <a:spLocks noGrp="1"/>
          </p:cNvSpPr>
          <p:nvPr>
            <p:ph type="title"/>
          </p:nvPr>
        </p:nvSpPr>
        <p:spPr>
          <a:xfrm>
            <a:off x="0" y="7430"/>
            <a:ext cx="8892480" cy="1117314"/>
          </a:xfrm>
          <a:solidFill>
            <a:schemeClr val="accent6">
              <a:lumMod val="20000"/>
              <a:lumOff val="80000"/>
            </a:schemeClr>
          </a:solidFill>
        </p:spPr>
        <p:txBody>
          <a:bodyPr>
            <a:normAutofit fontScale="90000"/>
          </a:bodyPr>
          <a:lstStyle/>
          <a:p>
            <a:r>
              <a:rPr lang="en-GB" dirty="0" smtClean="0"/>
              <a:t>Barracks of the 58</a:t>
            </a:r>
            <a:r>
              <a:rPr lang="en-GB" baseline="30000" dirty="0" smtClean="0"/>
              <a:t>th</a:t>
            </a:r>
            <a:r>
              <a:rPr lang="en-GB" dirty="0" smtClean="0"/>
              <a:t> General Hospital, </a:t>
            </a:r>
            <a:r>
              <a:rPr lang="en-GB" dirty="0" err="1" smtClean="0"/>
              <a:t>Lerouville</a:t>
            </a:r>
            <a:r>
              <a:rPr lang="en-GB" dirty="0" smtClean="0"/>
              <a:t> France</a:t>
            </a:r>
            <a:endParaRPr lang="en-GB" dirty="0"/>
          </a:p>
        </p:txBody>
      </p:sp>
    </p:spTree>
    <p:extLst>
      <p:ext uri="{BB962C8B-B14F-4D97-AF65-F5344CB8AC3E}">
        <p14:creationId xmlns:p14="http://schemas.microsoft.com/office/powerpoint/2010/main" val="364149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3563888" cy="1859806"/>
          </a:xfrm>
          <a:solidFill>
            <a:schemeClr val="accent6">
              <a:lumMod val="20000"/>
              <a:lumOff val="80000"/>
            </a:schemeClr>
          </a:solidFill>
        </p:spPr>
        <p:txBody>
          <a:bodyPr>
            <a:noAutofit/>
          </a:bodyPr>
          <a:lstStyle/>
          <a:p>
            <a:r>
              <a:rPr lang="en-GB" sz="3600" dirty="0" smtClean="0"/>
              <a:t>Nursing Member Daisy Kathleen Mary Coles</a:t>
            </a:r>
            <a:endParaRPr lang="en-GB" sz="3600" dirty="0"/>
          </a:p>
        </p:txBody>
      </p:sp>
      <p:sp>
        <p:nvSpPr>
          <p:cNvPr id="4" name="Text Placeholder 3"/>
          <p:cNvSpPr>
            <a:spLocks noGrp="1"/>
          </p:cNvSpPr>
          <p:nvPr>
            <p:ph type="body" sz="half" idx="2"/>
          </p:nvPr>
        </p:nvSpPr>
        <p:spPr>
          <a:xfrm>
            <a:off x="0" y="2420888"/>
            <a:ext cx="3563888" cy="4104456"/>
          </a:xfrm>
          <a:solidFill>
            <a:schemeClr val="accent6">
              <a:lumMod val="20000"/>
              <a:lumOff val="80000"/>
            </a:schemeClr>
          </a:solidFill>
        </p:spPr>
        <p:txBody>
          <a:bodyPr>
            <a:noAutofit/>
          </a:bodyPr>
          <a:lstStyle/>
          <a:p>
            <a:r>
              <a:rPr lang="en-GB" sz="3200" dirty="0" smtClean="0"/>
              <a:t>30/09/1917 Age:24 </a:t>
            </a:r>
          </a:p>
          <a:p>
            <a:r>
              <a:rPr lang="en-GB" sz="3200" dirty="0" smtClean="0"/>
              <a:t>Voluntary Aid Detachment 58th General Hospital</a:t>
            </a:r>
          </a:p>
          <a:p>
            <a:r>
              <a:rPr lang="en-GB" sz="3200" dirty="0" smtClean="0"/>
              <a:t>Daughter of </a:t>
            </a:r>
            <a:r>
              <a:rPr lang="en-GB" sz="3200" dirty="0" err="1" smtClean="0"/>
              <a:t>Mr.</a:t>
            </a:r>
            <a:r>
              <a:rPr lang="en-GB" sz="3200" dirty="0" smtClean="0"/>
              <a:t> and </a:t>
            </a:r>
            <a:r>
              <a:rPr lang="en-GB" sz="3200" dirty="0" err="1" smtClean="0"/>
              <a:t>Mrs.</a:t>
            </a:r>
            <a:r>
              <a:rPr lang="en-GB" sz="3200" dirty="0" smtClean="0"/>
              <a:t> Walter G. Coles, of </a:t>
            </a:r>
            <a:r>
              <a:rPr lang="en-GB" sz="3200" dirty="0" err="1" smtClean="0"/>
              <a:t>Priorsford</a:t>
            </a:r>
            <a:r>
              <a:rPr lang="en-GB" sz="3200" dirty="0" smtClean="0"/>
              <a:t> House, Peebles.</a:t>
            </a:r>
            <a:endParaRPr lang="en-GB" sz="3200" dirty="0"/>
          </a:p>
        </p:txBody>
      </p:sp>
      <p:pic>
        <p:nvPicPr>
          <p:cNvPr id="9218" name="Picture 2" descr="C:\Users\smithd.st\Documents\AST\20142015\Centenary of FWW\Our invasion of France and Flanders\DSCF84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44624"/>
            <a:ext cx="5040560" cy="672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323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050"/>
            <a:ext cx="3456384" cy="1162050"/>
          </a:xfrm>
          <a:solidFill>
            <a:schemeClr val="accent6">
              <a:lumMod val="20000"/>
              <a:lumOff val="80000"/>
            </a:schemeClr>
          </a:solidFill>
        </p:spPr>
        <p:txBody>
          <a:bodyPr>
            <a:noAutofit/>
          </a:bodyPr>
          <a:lstStyle/>
          <a:p>
            <a:r>
              <a:rPr lang="en-GB" sz="3200" dirty="0" smtClean="0"/>
              <a:t>Nursing Member Elizabeth Thomson</a:t>
            </a:r>
            <a:endParaRPr lang="en-GB" sz="3200" dirty="0"/>
          </a:p>
        </p:txBody>
      </p:sp>
      <p:sp>
        <p:nvSpPr>
          <p:cNvPr id="4" name="Text Placeholder 3"/>
          <p:cNvSpPr>
            <a:spLocks noGrp="1"/>
          </p:cNvSpPr>
          <p:nvPr>
            <p:ph type="body" sz="half" idx="2"/>
          </p:nvPr>
        </p:nvSpPr>
        <p:spPr>
          <a:solidFill>
            <a:schemeClr val="accent6">
              <a:lumMod val="20000"/>
              <a:lumOff val="80000"/>
            </a:schemeClr>
          </a:solidFill>
        </p:spPr>
        <p:txBody>
          <a:bodyPr>
            <a:normAutofit/>
          </a:bodyPr>
          <a:lstStyle/>
          <a:p>
            <a:r>
              <a:rPr lang="en-GB" sz="4000" dirty="0" smtClean="0"/>
              <a:t>30/09/1917</a:t>
            </a:r>
          </a:p>
          <a:p>
            <a:endParaRPr lang="en-GB" sz="4000" dirty="0" smtClean="0"/>
          </a:p>
          <a:p>
            <a:r>
              <a:rPr lang="en-GB" sz="4000" dirty="0" smtClean="0"/>
              <a:t>Voluntary Aid Detachment 58th General Hospital </a:t>
            </a:r>
            <a:endParaRPr lang="en-GB" sz="4000" dirty="0"/>
          </a:p>
        </p:txBody>
      </p:sp>
      <p:pic>
        <p:nvPicPr>
          <p:cNvPr id="10242" name="Picture 2" descr="C:\Users\smithd.st\Documents\AST\20142015\Centenary of FWW\Our invasion of France and Flanders\DSCF84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547" y="13396"/>
            <a:ext cx="5133453" cy="684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12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72408" cy="1355750"/>
          </a:xfrm>
          <a:solidFill>
            <a:schemeClr val="accent6">
              <a:lumMod val="20000"/>
              <a:lumOff val="80000"/>
            </a:schemeClr>
          </a:solidFill>
        </p:spPr>
        <p:txBody>
          <a:bodyPr>
            <a:noAutofit/>
          </a:bodyPr>
          <a:lstStyle/>
          <a:p>
            <a:r>
              <a:rPr lang="en-GB" sz="3600" dirty="0" smtClean="0"/>
              <a:t>Staff Nurse Agnes Murdoch </a:t>
            </a:r>
            <a:r>
              <a:rPr lang="en-GB" sz="3600" dirty="0" err="1" smtClean="0"/>
              <a:t>Climie</a:t>
            </a:r>
            <a:endParaRPr lang="en-GB" sz="3600" dirty="0"/>
          </a:p>
        </p:txBody>
      </p:sp>
      <p:sp>
        <p:nvSpPr>
          <p:cNvPr id="4" name="Text Placeholder 3"/>
          <p:cNvSpPr>
            <a:spLocks noGrp="1"/>
          </p:cNvSpPr>
          <p:nvPr>
            <p:ph type="body" sz="half" idx="2"/>
          </p:nvPr>
        </p:nvSpPr>
        <p:spPr>
          <a:xfrm>
            <a:off x="25014" y="1412776"/>
            <a:ext cx="4492472" cy="5256584"/>
          </a:xfrm>
          <a:solidFill>
            <a:schemeClr val="accent6">
              <a:lumMod val="20000"/>
              <a:lumOff val="80000"/>
            </a:schemeClr>
          </a:solidFill>
        </p:spPr>
        <p:txBody>
          <a:bodyPr>
            <a:noAutofit/>
          </a:bodyPr>
          <a:lstStyle/>
          <a:p>
            <a:r>
              <a:rPr lang="en-GB" sz="3200" dirty="0" smtClean="0"/>
              <a:t>30/09/1917 Age:32 </a:t>
            </a:r>
          </a:p>
          <a:p>
            <a:r>
              <a:rPr lang="en-GB" sz="3200" dirty="0" smtClean="0"/>
              <a:t>Territorial Force Nursing Service 58th General Hospital </a:t>
            </a:r>
          </a:p>
          <a:p>
            <a:r>
              <a:rPr lang="en-GB" sz="3200" dirty="0" smtClean="0"/>
              <a:t>Mentioned in Despatches </a:t>
            </a:r>
          </a:p>
          <a:p>
            <a:r>
              <a:rPr lang="en-GB" sz="3200" dirty="0" smtClean="0"/>
              <a:t>Daughter of Andrew </a:t>
            </a:r>
            <a:r>
              <a:rPr lang="en-GB" sz="3200" dirty="0" err="1" smtClean="0"/>
              <a:t>Climie</a:t>
            </a:r>
            <a:r>
              <a:rPr lang="en-GB" sz="3200" dirty="0" smtClean="0"/>
              <a:t> and Isabella Adam, his wife, of 18, St. Bride's Rd., Newlands, Glasgow.</a:t>
            </a:r>
            <a:endParaRPr lang="en-GB" sz="3200" dirty="0"/>
          </a:p>
        </p:txBody>
      </p:sp>
      <p:pic>
        <p:nvPicPr>
          <p:cNvPr id="11266" name="Picture 2" descr="C:\Users\smithd.st\Documents\AST\20142015\Centenary of FWW\Our invasion of France and Flanders\DSCF84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7486" y="-42163"/>
            <a:ext cx="4626514" cy="61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535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lumMod val="20000"/>
              <a:lumOff val="80000"/>
            </a:schemeClr>
          </a:solidFill>
        </p:spPr>
        <p:txBody>
          <a:bodyPr>
            <a:normAutofit fontScale="90000"/>
          </a:bodyPr>
          <a:lstStyle/>
          <a:p>
            <a:r>
              <a:rPr lang="en-GB" sz="4000" dirty="0"/>
              <a:t>Sister Mable Lee Milne </a:t>
            </a:r>
            <a:endParaRPr lang="en-GB" dirty="0"/>
          </a:p>
        </p:txBody>
      </p:sp>
      <p:sp>
        <p:nvSpPr>
          <p:cNvPr id="5" name="Text Placeholder 4"/>
          <p:cNvSpPr>
            <a:spLocks noGrp="1"/>
          </p:cNvSpPr>
          <p:nvPr>
            <p:ph type="body" sz="half" idx="2"/>
          </p:nvPr>
        </p:nvSpPr>
        <p:spPr>
          <a:xfrm>
            <a:off x="179512" y="1628801"/>
            <a:ext cx="3600400" cy="4992553"/>
          </a:xfrm>
          <a:solidFill>
            <a:schemeClr val="accent6">
              <a:lumMod val="20000"/>
              <a:lumOff val="80000"/>
            </a:schemeClr>
          </a:solidFill>
        </p:spPr>
        <p:txBody>
          <a:bodyPr>
            <a:noAutofit/>
          </a:bodyPr>
          <a:lstStyle/>
          <a:p>
            <a:r>
              <a:rPr lang="en-GB" sz="3600" dirty="0" smtClean="0"/>
              <a:t>02/10/1917  </a:t>
            </a:r>
          </a:p>
          <a:p>
            <a:r>
              <a:rPr lang="en-GB" sz="3600" dirty="0" smtClean="0"/>
              <a:t>Territorial Force Nursing Service 58th General Hospital</a:t>
            </a:r>
            <a:endParaRPr lang="en-GB" sz="3600" dirty="0"/>
          </a:p>
          <a:p>
            <a:r>
              <a:rPr lang="en-GB" sz="3600" dirty="0" smtClean="0"/>
              <a:t>Mentioned in Despatches</a:t>
            </a:r>
            <a:endParaRPr lang="en-GB" sz="3600" dirty="0"/>
          </a:p>
        </p:txBody>
      </p:sp>
      <p:pic>
        <p:nvPicPr>
          <p:cNvPr id="8194" name="Picture 2" descr="C:\Users\smithd.st\Documents\AST\20142015\Centenary of FWW\Our invasion of France and Flanders\DSCF84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88640"/>
            <a:ext cx="4824536" cy="643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7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94122"/>
          </a:xfrm>
          <a:solidFill>
            <a:schemeClr val="accent6">
              <a:lumMod val="20000"/>
              <a:lumOff val="80000"/>
            </a:schemeClr>
          </a:solidFill>
        </p:spPr>
        <p:txBody>
          <a:bodyPr/>
          <a:lstStyle/>
          <a:p>
            <a:r>
              <a:rPr lang="en-GB" dirty="0" smtClean="0"/>
              <a:t>WE WILL REMEMBER THEM</a:t>
            </a:r>
            <a:endParaRPr lang="en-GB" dirty="0"/>
          </a:p>
        </p:txBody>
      </p:sp>
      <p:pic>
        <p:nvPicPr>
          <p:cNvPr id="23554" name="Picture 2" descr="http://assets.nydailynews.com/polopoly_fs/1.1888384.1406910541!/img/httpImage/image.jpg_gen/derivatives/gallery_1200/porcelain-poppies-commemorate-world-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1" y="1268760"/>
            <a:ext cx="9125744" cy="535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310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a:solidFill>
            <a:schemeClr val="accent6">
              <a:lumMod val="20000"/>
              <a:lumOff val="80000"/>
            </a:schemeClr>
          </a:solidFill>
        </p:spPr>
        <p:txBody>
          <a:bodyPr/>
          <a:lstStyle/>
          <a:p>
            <a:r>
              <a:rPr lang="en-GB" dirty="0" smtClean="0"/>
              <a:t>Her brother and friends</a:t>
            </a:r>
            <a:endParaRPr lang="en-GB" dirty="0"/>
          </a:p>
        </p:txBody>
      </p:sp>
      <p:pic>
        <p:nvPicPr>
          <p:cNvPr id="20482" name="Picture 2" descr="Roland Leigh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844824"/>
            <a:ext cx="3096344" cy="463398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haverford.edu/engl/english354/GreatWar/Brittain/edwar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371139"/>
            <a:ext cx="2520280" cy="3396901"/>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partacus-educational.com/FWWrichardson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371139"/>
            <a:ext cx="2592288" cy="387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852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858"/>
            <a:ext cx="8229600" cy="1143000"/>
          </a:xfrm>
          <a:solidFill>
            <a:schemeClr val="accent6">
              <a:lumMod val="20000"/>
              <a:lumOff val="80000"/>
            </a:schemeClr>
          </a:solidFill>
        </p:spPr>
        <p:txBody>
          <a:bodyPr/>
          <a:lstStyle/>
          <a:p>
            <a:r>
              <a:rPr lang="en-GB" dirty="0" smtClean="0"/>
              <a:t>Outbreak of war 4</a:t>
            </a:r>
            <a:r>
              <a:rPr lang="en-GB" baseline="30000" dirty="0" smtClean="0"/>
              <a:t>th</a:t>
            </a:r>
            <a:r>
              <a:rPr lang="en-GB" dirty="0" smtClean="0"/>
              <a:t> August 1914</a:t>
            </a:r>
            <a:endParaRPr lang="en-GB" dirty="0"/>
          </a:p>
        </p:txBody>
      </p:sp>
      <p:pic>
        <p:nvPicPr>
          <p:cNvPr id="15362" name="Picture 2" descr="H:\My Pictures\Twentieth century\!900-1914\sarajevo28juillet19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32" y="1340768"/>
            <a:ext cx="7282804" cy="541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711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52" y="21497"/>
            <a:ext cx="7796648" cy="887223"/>
          </a:xfrm>
          <a:solidFill>
            <a:schemeClr val="accent6">
              <a:lumMod val="20000"/>
              <a:lumOff val="80000"/>
            </a:schemeClr>
          </a:solidFill>
        </p:spPr>
        <p:txBody>
          <a:bodyPr/>
          <a:lstStyle/>
          <a:p>
            <a:r>
              <a:rPr lang="en-GB" dirty="0" smtClean="0"/>
              <a:t>Edward, Roland and Victor</a:t>
            </a:r>
            <a:endParaRPr lang="en-GB" dirty="0"/>
          </a:p>
        </p:txBody>
      </p:sp>
      <p:pic>
        <p:nvPicPr>
          <p:cNvPr id="3" name="Picture 2" descr="http://media.iwm.org.uk/iwm/mediaLib/8/media-8064/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9" y="1109234"/>
            <a:ext cx="2821119" cy="44079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Victor Richardson in 19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887" y="908720"/>
            <a:ext cx="2667609" cy="3672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peterwoodward.com/Gallerie2/mediafiles/l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6936" y="2420888"/>
            <a:ext cx="3353028" cy="436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73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5400092" cy="786021"/>
          </a:xfrm>
          <a:solidFill>
            <a:schemeClr val="accent6">
              <a:lumMod val="20000"/>
              <a:lumOff val="80000"/>
            </a:schemeClr>
          </a:solidFill>
        </p:spPr>
        <p:txBody>
          <a:bodyPr/>
          <a:lstStyle/>
          <a:p>
            <a:r>
              <a:rPr lang="en-GB" dirty="0" smtClean="0"/>
              <a:t>Geoffrey </a:t>
            </a:r>
            <a:r>
              <a:rPr lang="en-GB" dirty="0" err="1" smtClean="0"/>
              <a:t>Thurlow</a:t>
            </a:r>
            <a:endParaRPr lang="en-GB" dirty="0"/>
          </a:p>
        </p:txBody>
      </p:sp>
      <p:pic>
        <p:nvPicPr>
          <p:cNvPr id="16386" name="Picture 2" descr="Geoffrey Thur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659"/>
            <a:ext cx="2699792" cy="41742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43807" y="1268760"/>
            <a:ext cx="6047657" cy="5509200"/>
          </a:xfrm>
          <a:prstGeom prst="rect">
            <a:avLst/>
          </a:prstGeom>
          <a:solidFill>
            <a:schemeClr val="accent6">
              <a:lumMod val="20000"/>
              <a:lumOff val="80000"/>
            </a:schemeClr>
          </a:solidFill>
        </p:spPr>
        <p:txBody>
          <a:bodyPr wrap="square" rtlCol="0">
            <a:spAutoFit/>
          </a:bodyPr>
          <a:lstStyle/>
          <a:p>
            <a:r>
              <a:rPr lang="en-GB" sz="3200" dirty="0" smtClean="0"/>
              <a:t>He was educated at </a:t>
            </a:r>
            <a:r>
              <a:rPr lang="en-GB" sz="3200" dirty="0" smtClean="0">
                <a:hlinkClick r:id="rId3"/>
              </a:rPr>
              <a:t>Chigwell School</a:t>
            </a:r>
            <a:r>
              <a:rPr lang="en-GB" sz="3200" dirty="0" smtClean="0"/>
              <a:t> where he became Head of School in his final year. His school reported that "he was a boy of the highest sense of duty and remarkable singleness of purpose, and for these qualities, as well as for his tact and his charm of manner, he stands out prominently from among the many excellent Heads of School we have known."</a:t>
            </a:r>
            <a:endParaRPr lang="en-GB" sz="3200" dirty="0"/>
          </a:p>
        </p:txBody>
      </p:sp>
    </p:spTree>
    <p:extLst>
      <p:ext uri="{BB962C8B-B14F-4D97-AF65-F5344CB8AC3E}">
        <p14:creationId xmlns:p14="http://schemas.microsoft.com/office/powerpoint/2010/main" val="618129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16632"/>
            <a:ext cx="4752528" cy="1143000"/>
          </a:xfrm>
          <a:solidFill>
            <a:schemeClr val="accent6">
              <a:lumMod val="20000"/>
              <a:lumOff val="80000"/>
            </a:schemeClr>
          </a:solidFill>
        </p:spPr>
        <p:txBody>
          <a:bodyPr/>
          <a:lstStyle/>
          <a:p>
            <a:r>
              <a:rPr lang="en-GB" dirty="0" smtClean="0"/>
              <a:t>Shellshock</a:t>
            </a:r>
            <a:endParaRPr lang="en-GB" dirty="0"/>
          </a:p>
        </p:txBody>
      </p:sp>
      <p:pic>
        <p:nvPicPr>
          <p:cNvPr id="18434" name="Picture 2" descr="http://ts4.mm.bing.net/th?id=HN.608016663348904271&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7" y="1628800"/>
            <a:ext cx="3576397" cy="36004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1.bp.blogspot.com/-7Cf8NyagpnY/TzkxpFxQR7I/AAAAAAAACGc/4KKi0XWRXbY/s1600/shell_sh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628800"/>
            <a:ext cx="4295056" cy="2246645"/>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682" y="3894343"/>
            <a:ext cx="2080470" cy="281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208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344816" cy="720080"/>
          </a:xfrm>
          <a:solidFill>
            <a:schemeClr val="accent6">
              <a:lumMod val="20000"/>
              <a:lumOff val="80000"/>
            </a:schemeClr>
          </a:solidFill>
        </p:spPr>
        <p:txBody>
          <a:bodyPr>
            <a:normAutofit fontScale="90000"/>
          </a:bodyPr>
          <a:lstStyle/>
          <a:p>
            <a:r>
              <a:rPr lang="en-GB" dirty="0" smtClean="0"/>
              <a:t>Vera became a nurse</a:t>
            </a:r>
            <a:endParaRPr lang="en-GB" dirty="0"/>
          </a:p>
        </p:txBody>
      </p:sp>
      <p:sp>
        <p:nvSpPr>
          <p:cNvPr id="3" name="Subtitle 2"/>
          <p:cNvSpPr>
            <a:spLocks noGrp="1"/>
          </p:cNvSpPr>
          <p:nvPr>
            <p:ph type="subTitle" idx="1"/>
          </p:nvPr>
        </p:nvSpPr>
        <p:spPr>
          <a:xfrm>
            <a:off x="329571" y="4437112"/>
            <a:ext cx="8346886" cy="2232248"/>
          </a:xfrm>
          <a:solidFill>
            <a:schemeClr val="accent6">
              <a:lumMod val="20000"/>
              <a:lumOff val="80000"/>
            </a:schemeClr>
          </a:solidFill>
        </p:spPr>
        <p:txBody>
          <a:bodyPr>
            <a:normAutofit fontScale="85000" lnSpcReduction="10000"/>
          </a:bodyPr>
          <a:lstStyle/>
          <a:p>
            <a:pPr algn="l"/>
            <a:r>
              <a:rPr lang="en-GB" dirty="0" smtClean="0"/>
              <a:t>By the end of her first year at Somerville College she decided it was her duty to abandon her academic career to serve her country. During the summer of 1915 she worked at the Devonshire Hospital in Buxton, as a nursing assistant, tending wounded soldiers. </a:t>
            </a:r>
            <a:endParaRPr lang="en-GB" dirty="0"/>
          </a:p>
        </p:txBody>
      </p:sp>
      <p:pic>
        <p:nvPicPr>
          <p:cNvPr id="1026" name="Picture 2" descr="http://static.guim.co.uk/sys-images/Observer/Columnist/Columnists/2013/3/22/1363973054280/vera-brittain-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660" y="980728"/>
            <a:ext cx="5520612" cy="331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533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58816" cy="1143000"/>
          </a:xfrm>
          <a:solidFill>
            <a:schemeClr val="accent6">
              <a:lumMod val="20000"/>
              <a:lumOff val="80000"/>
            </a:schemeClr>
          </a:solidFill>
        </p:spPr>
        <p:txBody>
          <a:bodyPr>
            <a:normAutofit fontScale="90000"/>
          </a:bodyPr>
          <a:lstStyle/>
          <a:p>
            <a:r>
              <a:rPr lang="en-GB" dirty="0" smtClean="0"/>
              <a:t>Voluntary Aid Detachment</a:t>
            </a:r>
            <a:endParaRPr lang="en-GB"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980" y="28422"/>
            <a:ext cx="4167019" cy="613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descr="http://media-cache-ak0.pinimg.com/736x/20/1b/8c/201b8c6da78c2cc4474c9636aad7c3d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556792"/>
            <a:ext cx="437381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61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4058</TotalTime>
  <Words>2161</Words>
  <Application>Microsoft Office PowerPoint</Application>
  <PresentationFormat>On-screen Show (4:3)</PresentationFormat>
  <Paragraphs>64</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We also served</vt:lpstr>
      <vt:lpstr>Vera Brittain</vt:lpstr>
      <vt:lpstr>Her brother and friends</vt:lpstr>
      <vt:lpstr>Outbreak of war 4th August 1914</vt:lpstr>
      <vt:lpstr>Edward, Roland and Victor</vt:lpstr>
      <vt:lpstr>Geoffrey Thurlow</vt:lpstr>
      <vt:lpstr>Shellshock</vt:lpstr>
      <vt:lpstr>Vera became a nurse</vt:lpstr>
      <vt:lpstr>Voluntary Aid Detachment</vt:lpstr>
      <vt:lpstr>PowerPoint Presentation</vt:lpstr>
      <vt:lpstr>PowerPoint Presentation</vt:lpstr>
      <vt:lpstr>PowerPoint Presentation</vt:lpstr>
      <vt:lpstr>Roland Leighton</vt:lpstr>
      <vt:lpstr>PowerPoint Presentation</vt:lpstr>
      <vt:lpstr>Geoffrey Thurlow</vt:lpstr>
      <vt:lpstr>PowerPoint Presentation</vt:lpstr>
      <vt:lpstr>PowerPoint Presentation</vt:lpstr>
      <vt:lpstr>Victor Richardson</vt:lpstr>
      <vt:lpstr>On 3th August 1917, Vera joined a small draft of nurses who were being sent out to the 24th General Hospital at Étaples.</vt:lpstr>
      <vt:lpstr>Edward Brittain</vt:lpstr>
      <vt:lpstr>PowerPoint Presentation</vt:lpstr>
      <vt:lpstr>PowerPoint Presentation</vt:lpstr>
      <vt:lpstr>Barracks of the 58th General Hospital, Lerouville France</vt:lpstr>
      <vt:lpstr>Nursing Member Daisy Kathleen Mary Coles</vt:lpstr>
      <vt:lpstr>Nursing Member Elizabeth Thomson</vt:lpstr>
      <vt:lpstr>Staff Nurse Agnes Murdoch Climie</vt:lpstr>
      <vt:lpstr>Sister Mable Lee Milne </vt:lpstr>
      <vt:lpstr>WE WILL REMEMBER THEM</vt:lpstr>
    </vt:vector>
  </TitlesOfParts>
  <Company>Swanshurst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Smith</dc:creator>
  <cp:lastModifiedBy>Douglas Smith</cp:lastModifiedBy>
  <cp:revision>22</cp:revision>
  <dcterms:created xsi:type="dcterms:W3CDTF">2014-11-03T23:27:13Z</dcterms:created>
  <dcterms:modified xsi:type="dcterms:W3CDTF">2014-11-06T19:05:41Z</dcterms:modified>
</cp:coreProperties>
</file>